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1"/>
  </p:notesMasterIdLst>
  <p:handoutMasterIdLst>
    <p:handoutMasterId r:id="rId22"/>
  </p:handoutMasterIdLst>
  <p:sldIdLst>
    <p:sldId id="278" r:id="rId5"/>
    <p:sldId id="279" r:id="rId6"/>
    <p:sldId id="281" r:id="rId7"/>
    <p:sldId id="283" r:id="rId8"/>
    <p:sldId id="287" r:id="rId9"/>
    <p:sldId id="285" r:id="rId10"/>
    <p:sldId id="288" r:id="rId11"/>
    <p:sldId id="290" r:id="rId12"/>
    <p:sldId id="289" r:id="rId13"/>
    <p:sldId id="291" r:id="rId14"/>
    <p:sldId id="292" r:id="rId15"/>
    <p:sldId id="293" r:id="rId16"/>
    <p:sldId id="294" r:id="rId17"/>
    <p:sldId id="295" r:id="rId18"/>
    <p:sldId id="296" r:id="rId19"/>
    <p:sldId id="297" r:id="rId20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>
        <p:scale>
          <a:sx n="90" d="100"/>
          <a:sy n="90" d="100"/>
        </p:scale>
        <p:origin x="398" y="-4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6FB012-E420-4B95-AE63-A8D98F1E9FF8}" type="datetime1">
              <a:rPr lang="es-ES" smtClean="0"/>
              <a:t>14/12/2024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83E88-2765-4140-A04D-8B1D491FFF4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428893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BEC11F6-780B-4A70-BC74-0ABACE79CAA5}" type="datetime1">
              <a:rPr lang="es-ES" noProof="0" smtClean="0"/>
              <a:t>14/12/2024</a:t>
            </a:fld>
            <a:endParaRPr lang="es-ES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E6DE88F-1F85-4A27-9D34-D74A50E7B0DA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17270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s-ES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s-ES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es-ES" noProof="0" smtClean="0"/>
              <a:t>15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0186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1C7952-479D-4D4B-8F19-C6026F510D9E}" type="datetime1">
              <a:rPr lang="es-ES" noProof="0" smtClean="0"/>
              <a:t>14/12/2024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758912-430E-46D1-BA95-7CF218A879F9}" type="datetime1">
              <a:rPr lang="es-ES" noProof="0" smtClean="0"/>
              <a:t>14/12/2024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D604E1-623C-4365-B688-201238FB20C0}" type="datetime1">
              <a:rPr lang="es-ES" noProof="0" smtClean="0"/>
              <a:t>14/12/2024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ADFC75-E87D-46C2-9102-15C11F0259DB}" type="datetime1">
              <a:rPr lang="es-ES" noProof="0" smtClean="0"/>
              <a:t>14/12/2024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1" name="Cuadro de texto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sz="8000" noProof="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Cuadro de texto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E54EC6-1219-49EE-8B80-3C24DE8E5A44}" type="datetime1">
              <a:rPr lang="es-ES" noProof="0" smtClean="0"/>
              <a:t>14/12/2024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4DCC15-8F35-48A3-948F-896E04D77AE9}" type="datetime1">
              <a:rPr lang="es-ES" noProof="0" smtClean="0"/>
              <a:t>14/12/2024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Imagen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Imagen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76F276-4198-468B-A622-B7B7E3766911}" type="datetime1">
              <a:rPr lang="es-ES" noProof="0" smtClean="0"/>
              <a:t>14/12/2024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5F9175-B10B-4641-995C-12E45A3F36CD}" type="datetime1">
              <a:rPr lang="es-ES" noProof="0" smtClean="0"/>
              <a:t>14/12/2024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CEA549-D5CD-4EAF-92DD-F120BAE2B00B}" type="datetime1">
              <a:rPr lang="es-ES" noProof="0" smtClean="0"/>
              <a:t>14/12/2024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9D2F8E-7231-4034-8D2D-3DE6DA3442B3}" type="datetime1">
              <a:rPr lang="es-ES" noProof="0" smtClean="0"/>
              <a:t>14/12/2024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Imagen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E704EA-5CB1-494A-9524-E0FAE6BBE6C4}" type="datetime1">
              <a:rPr lang="es-ES" noProof="0" smtClean="0"/>
              <a:t>14/12/2024</a:t>
            </a:fld>
            <a:endParaRPr lang="es-ES" noProof="0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842E49-C804-4EEC-9941-A438EC0B005D}" type="datetime1">
              <a:rPr lang="es-ES" noProof="0" smtClean="0"/>
              <a:t>14/12/2024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CB7135-DC88-46C5-8577-B4652D9D518F}" type="datetime1">
              <a:rPr lang="es-ES" noProof="0" smtClean="0"/>
              <a:t>14/12/2024</a:t>
            </a:fld>
            <a:endParaRPr lang="es-ES" noProof="0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0BDDAF-5FB4-4645-B812-33656A6F2B85}" type="datetime1">
              <a:rPr lang="es-ES" noProof="0" smtClean="0"/>
              <a:t>14/12/2024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3182DB-EE2B-4FEC-B9F5-C787A05118D2}" type="datetime1">
              <a:rPr lang="es-ES" noProof="0" smtClean="0"/>
              <a:t>14/12/2024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7305C6AA-9D71-4080-8813-13E932244C60}" type="datetime1">
              <a:rPr lang="es-ES" noProof="0" smtClean="0"/>
              <a:t>14/12/2024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8827" y="0"/>
            <a:ext cx="12192001" cy="6857990"/>
          </a:xfrm>
          <a:prstGeom prst="rect">
            <a:avLst/>
          </a:prstGeom>
        </p:spPr>
      </p:pic>
      <p:sp useBgFill="1">
        <p:nvSpPr>
          <p:cNvPr id="103" name="Forma libre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p14="http://schemas.microsoft.com/office/powerpoint/2010/main"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3"/>
            <a:ext cx="3485073" cy="3222942"/>
          </a:xfrm>
        </p:spPr>
        <p:txBody>
          <a:bodyPr rtlCol="0">
            <a:normAutofit fontScale="90000"/>
          </a:bodyPr>
          <a:lstStyle/>
          <a:p>
            <a:pPr algn="l"/>
            <a:r>
              <a:rPr lang="es-ES" sz="4000" b="1" dirty="0"/>
              <a:t>Desarrollo del </a:t>
            </a:r>
            <a:r>
              <a:rPr lang="es-ES" sz="4400" b="1" dirty="0"/>
              <a:t>Software</a:t>
            </a:r>
            <a:r>
              <a:rPr lang="es-ES" sz="4000" b="1" dirty="0"/>
              <a:t> para el  Popular Juego de la Serpiente</a:t>
            </a:r>
            <a:br>
              <a:rPr lang="es-ES" sz="2400" b="1" dirty="0"/>
            </a:br>
            <a:endParaRPr lang="es-ES" sz="6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85867" y="5057955"/>
            <a:ext cx="3485072" cy="379561"/>
          </a:xfrm>
        </p:spPr>
        <p:txBody>
          <a:bodyPr rtlCol="0">
            <a:normAutofit/>
          </a:bodyPr>
          <a:lstStyle/>
          <a:p>
            <a:pPr algn="l" rtl="0"/>
            <a:r>
              <a:rPr lang="es-ES" sz="1800" dirty="0"/>
              <a:t>Gabriel Aguirre Román.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D17992DC-8C9F-DF3A-6E58-E37213911736}"/>
              </a:ext>
            </a:extLst>
          </p:cNvPr>
          <p:cNvSpPr txBox="1">
            <a:spLocks/>
          </p:cNvSpPr>
          <p:nvPr/>
        </p:nvSpPr>
        <p:spPr>
          <a:xfrm>
            <a:off x="405245" y="2106874"/>
            <a:ext cx="5986617" cy="307760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5400" b="1" dirty="0">
                <a:solidFill>
                  <a:schemeClr val="tx2">
                    <a:lumMod val="25000"/>
                  </a:schemeClr>
                </a:solidFill>
              </a:rPr>
              <a:t>LOGICA DE LA PROGRAMACION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BFB13290-2AC8-6579-22C6-010C50643F94}"/>
              </a:ext>
            </a:extLst>
          </p:cNvPr>
          <p:cNvSpPr txBox="1">
            <a:spLocks/>
          </p:cNvSpPr>
          <p:nvPr/>
        </p:nvSpPr>
        <p:spPr>
          <a:xfrm>
            <a:off x="11007891" y="6437618"/>
            <a:ext cx="1055732" cy="43476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1800" i="1" dirty="0">
                <a:solidFill>
                  <a:schemeClr val="tx2">
                    <a:lumMod val="25000"/>
                  </a:schemeClr>
                </a:solidFill>
              </a:rPr>
              <a:t>14/12/24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4B7CF-36CE-73F5-A8DE-08C8CCE55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3">
            <a:extLst>
              <a:ext uri="{FF2B5EF4-FFF2-40B4-BE49-F238E27FC236}">
                <a16:creationId xmlns:a16="http://schemas.microsoft.com/office/drawing/2014/main" id="{5B028D9D-9088-03EE-DA38-84C6C559A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71372" y="1023153"/>
            <a:ext cx="3449255" cy="608877"/>
          </a:xfrm>
        </p:spPr>
        <p:txBody>
          <a:bodyPr>
            <a:normAutofit fontScale="92500"/>
          </a:bodyPr>
          <a:lstStyle/>
          <a:p>
            <a:pPr marL="36900" indent="0">
              <a:buNone/>
            </a:pPr>
            <a:r>
              <a:rPr lang="es-ES" b="1" dirty="0"/>
              <a:t>Diagrama de Componentes</a:t>
            </a:r>
            <a:endParaRPr lang="es-ES" dirty="0"/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0F229EFE-FD61-0004-2CA3-EAAB06E5A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44" y="1764440"/>
            <a:ext cx="10579261" cy="444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149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A49A4D-AC15-9337-43FA-FFE4ADBED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sz="4400" dirty="0">
                <a:cs typeface="Aharoni" panose="020F0502020204030204" pitchFamily="2" charset="-79"/>
              </a:rPr>
              <a:t>Diseño del Código en Visual Studio Code</a:t>
            </a:r>
            <a:br>
              <a:rPr lang="es-ES" sz="4400" dirty="0">
                <a:cs typeface="Aharoni" panose="020F0502020204030204" pitchFamily="2" charset="-79"/>
              </a:rPr>
            </a:br>
            <a:endParaRPr lang="es-ES" sz="4400" dirty="0"/>
          </a:p>
        </p:txBody>
      </p:sp>
      <p:pic>
        <p:nvPicPr>
          <p:cNvPr id="5" name="Marcador de contenido 4" descr="Texto&#10;&#10;Descripción generada automáticamente">
            <a:extLst>
              <a:ext uri="{FF2B5EF4-FFF2-40B4-BE49-F238E27FC236}">
                <a16:creationId xmlns:a16="http://schemas.microsoft.com/office/drawing/2014/main" id="{1B30C251-327E-D728-D58F-80B505C67B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3296" y="1238491"/>
            <a:ext cx="10741307" cy="5332405"/>
          </a:xfrm>
        </p:spPr>
      </p:pic>
    </p:spTree>
    <p:extLst>
      <p:ext uri="{BB962C8B-B14F-4D97-AF65-F5344CB8AC3E}">
        <p14:creationId xmlns:p14="http://schemas.microsoft.com/office/powerpoint/2010/main" val="1997246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A3925-4208-39EF-CD7A-EB36950A9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8" descr="Texto&#10;&#10;Descripción generada automáticamente">
            <a:extLst>
              <a:ext uri="{FF2B5EF4-FFF2-40B4-BE49-F238E27FC236}">
                <a16:creationId xmlns:a16="http://schemas.microsoft.com/office/drawing/2014/main" id="{8D4212E0-A19B-1652-F408-EB372CFA2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037" y="405113"/>
            <a:ext cx="11096026" cy="6285053"/>
          </a:xfrm>
        </p:spPr>
      </p:pic>
    </p:spTree>
    <p:extLst>
      <p:ext uri="{BB962C8B-B14F-4D97-AF65-F5344CB8AC3E}">
        <p14:creationId xmlns:p14="http://schemas.microsoft.com/office/powerpoint/2010/main" val="3342764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86541-D15D-030B-9E43-3B1423EE5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Texto&#10;&#10;Descripción generada automáticamente">
            <a:extLst>
              <a:ext uri="{FF2B5EF4-FFF2-40B4-BE49-F238E27FC236}">
                <a16:creationId xmlns:a16="http://schemas.microsoft.com/office/drawing/2014/main" id="{0ECDBDF6-FA92-B2AD-33CE-A5204A1A4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391" y="328245"/>
            <a:ext cx="11679510" cy="6201510"/>
          </a:xfrm>
        </p:spPr>
      </p:pic>
    </p:spTree>
    <p:extLst>
      <p:ext uri="{BB962C8B-B14F-4D97-AF65-F5344CB8AC3E}">
        <p14:creationId xmlns:p14="http://schemas.microsoft.com/office/powerpoint/2010/main" val="1031545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6CCAE-0612-5736-7794-FCF199564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 descr="Texto&#10;&#10;Descripción generada automáticamente">
            <a:extLst>
              <a:ext uri="{FF2B5EF4-FFF2-40B4-BE49-F238E27FC236}">
                <a16:creationId xmlns:a16="http://schemas.microsoft.com/office/drawing/2014/main" id="{88CFB055-1331-BD3A-28C2-B3C24EED6E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031" y="289367"/>
            <a:ext cx="11066458" cy="6202176"/>
          </a:xfrm>
        </p:spPr>
      </p:pic>
    </p:spTree>
    <p:extLst>
      <p:ext uri="{BB962C8B-B14F-4D97-AF65-F5344CB8AC3E}">
        <p14:creationId xmlns:p14="http://schemas.microsoft.com/office/powerpoint/2010/main" val="1136920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C8301-35A9-632D-C670-CB09792FE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bación de pantalla 2024-12-13 170536">
            <a:hlinkClick r:id="" action="ppaction://media"/>
            <a:extLst>
              <a:ext uri="{FF2B5EF4-FFF2-40B4-BE49-F238E27FC236}">
                <a16:creationId xmlns:a16="http://schemas.microsoft.com/office/drawing/2014/main" id="{3EB53C25-6859-8B65-6652-6DF561C3E26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75605" y="694480"/>
            <a:ext cx="6981579" cy="5073570"/>
          </a:xfrm>
        </p:spPr>
      </p:pic>
    </p:spTree>
    <p:extLst>
      <p:ext uri="{BB962C8B-B14F-4D97-AF65-F5344CB8AC3E}">
        <p14:creationId xmlns:p14="http://schemas.microsoft.com/office/powerpoint/2010/main" val="1305923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442FCF5-0553-7A55-C3F2-2B2955BDC0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4" y="1377387"/>
            <a:ext cx="10353763" cy="4419619"/>
          </a:xfrm>
        </p:spPr>
        <p:txBody>
          <a:bodyPr>
            <a:normAutofit/>
          </a:bodyPr>
          <a:lstStyle/>
          <a:p>
            <a:r>
              <a:rPr lang="es-ES" sz="2800" dirty="0"/>
              <a:t>El juego de la serpiente (Snake) es un clásico atemporal que combina simplicidad con desafío, ofreciendo una experiencia entretenida y educativa. Es ideal para aprender conceptos de programación, como estructuras repetitivas, manejo de colisiones y lógica secuencial. Además, fomenta habilidades como la resolución de problemas y la toma de decisiones rápidas, haciéndolo perfecto tanto para jugadores como para desarrolladores principiantes.</a:t>
            </a:r>
          </a:p>
        </p:txBody>
      </p:sp>
    </p:spTree>
    <p:extLst>
      <p:ext uri="{BB962C8B-B14F-4D97-AF65-F5344CB8AC3E}">
        <p14:creationId xmlns:p14="http://schemas.microsoft.com/office/powerpoint/2010/main" val="332054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ángu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173271" y="228846"/>
            <a:ext cx="5834239" cy="640030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4490" y="422787"/>
            <a:ext cx="5761704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es-ES" sz="4000" dirty="0"/>
              <a:t>Actividades para desarrollar</a:t>
            </a:r>
          </a:p>
        </p:txBody>
      </p:sp>
      <p:sp>
        <p:nvSpPr>
          <p:cNvPr id="24" name="Marcador de conteni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rtlCol="0" anchor="t">
            <a:normAutofit/>
          </a:bodyPr>
          <a:lstStyle/>
          <a:p>
            <a:pPr marL="494100" indent="-457200" rtl="0">
              <a:buAutoNum type="arabicPeriod"/>
            </a:pPr>
            <a:r>
              <a:rPr lang="es-ES" sz="2400" dirty="0">
                <a:cs typeface="Aharoni" panose="020F0502020204030204" pitchFamily="2" charset="-79"/>
              </a:rPr>
              <a:t>Selección del Software Para Desarrollar</a:t>
            </a:r>
          </a:p>
          <a:p>
            <a:pPr marL="494100" indent="-457200" rtl="0">
              <a:buAutoNum type="arabicPeriod"/>
            </a:pPr>
            <a:r>
              <a:rPr lang="es-ES" sz="2400" dirty="0">
                <a:cs typeface="Aharoni" panose="020F0502020204030204" pitchFamily="2" charset="-79"/>
              </a:rPr>
              <a:t>Investigación Previa</a:t>
            </a:r>
          </a:p>
          <a:p>
            <a:pPr marL="494100" indent="-457200" rtl="0">
              <a:buAutoNum type="arabicPeriod"/>
            </a:pPr>
            <a:r>
              <a:rPr lang="es-ES" sz="2400" dirty="0">
                <a:cs typeface="Aharoni" panose="020F0502020204030204" pitchFamily="2" charset="-79"/>
              </a:rPr>
              <a:t>Análisis Inicial de Funcionalidad </a:t>
            </a:r>
          </a:p>
          <a:p>
            <a:pPr marL="494100" indent="-457200" rtl="0">
              <a:buAutoNum type="arabicPeriod"/>
            </a:pPr>
            <a:r>
              <a:rPr lang="es-ES" sz="2400" dirty="0">
                <a:cs typeface="Aharoni" panose="020F0502020204030204" pitchFamily="2" charset="-79"/>
              </a:rPr>
              <a:t>Diseño el Código en 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34BC7B-3726-144E-137D-23A4DB2CF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400" dirty="0">
                <a:cs typeface="Aharoni" panose="020F0502020204030204" pitchFamily="2" charset="-79"/>
              </a:rPr>
              <a:t>1 Selección del Software Para Desarrollar</a:t>
            </a:r>
            <a:endParaRPr lang="es-ES" sz="4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3FA79D-112B-838E-14B5-33C16CE93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389909"/>
            <a:ext cx="10353762" cy="3401290"/>
          </a:xfrm>
        </p:spPr>
        <p:txBody>
          <a:bodyPr/>
          <a:lstStyle/>
          <a:p>
            <a:r>
              <a:rPr lang="es-ES" sz="3600" dirty="0"/>
              <a:t>1.1. Identificar el problema que el software resolverá</a:t>
            </a:r>
          </a:p>
          <a:p>
            <a:pPr marL="36900" indent="0">
              <a:buNone/>
            </a:pPr>
            <a:r>
              <a:rPr lang="es-ES" dirty="0"/>
              <a:t>El software será un </a:t>
            </a:r>
            <a:r>
              <a:rPr lang="es-ES" b="1" dirty="0"/>
              <a:t>juego</a:t>
            </a:r>
            <a:r>
              <a:rPr lang="es-ES" dirty="0"/>
              <a:t> basado en el clásico </a:t>
            </a:r>
            <a:r>
              <a:rPr lang="es-ES" b="1" dirty="0"/>
              <a:t>juego de la serpiente</a:t>
            </a:r>
            <a:r>
              <a:rPr lang="es-ES" dirty="0"/>
              <a:t>, donde el jugador controla una serpiente para recoger puntos y crecer, evitando colisiones con paredes y su propio cuerpo.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38922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AE375D-D581-D72A-1417-FDDCE6D29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80998"/>
            <a:ext cx="10353762" cy="970450"/>
          </a:xfrm>
        </p:spPr>
        <p:txBody>
          <a:bodyPr>
            <a:noAutofit/>
          </a:bodyPr>
          <a:lstStyle/>
          <a:p>
            <a:r>
              <a:rPr lang="es-ES" sz="3600" dirty="0"/>
              <a:t>1.2. Determinar los objetivos clave del software</a:t>
            </a:r>
            <a:br>
              <a:rPr lang="es-ES" sz="3600" dirty="0"/>
            </a:br>
            <a:endParaRPr lang="es-ES" sz="36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8EA3F6-8550-9B65-8F14-C681F56BF3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462" y="1678130"/>
            <a:ext cx="3300984" cy="764782"/>
          </a:xfrm>
        </p:spPr>
        <p:txBody>
          <a:bodyPr/>
          <a:lstStyle/>
          <a:p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¿Qué hará el software?</a:t>
            </a:r>
            <a:endParaRPr lang="es-ES" sz="24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6BFE382-0B54-18B5-E7F2-14DC3DE3DE7E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405245" y="2650732"/>
            <a:ext cx="3865418" cy="4113750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s-ES" sz="1600" b="1" dirty="0"/>
              <a:t>* Funcionalidad principal: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600" b="1" dirty="0"/>
              <a:t>Controlar una serpiente que se mueve en un área limitada.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600" b="1" dirty="0"/>
              <a:t>Recoger objetos para ganar puntos y hacer crecer la serpiente.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600" b="1" dirty="0"/>
              <a:t>Evitar colisiones con las paredes y el cuerpo de la serpiente.</a:t>
            </a:r>
          </a:p>
          <a:p>
            <a:pPr algn="just"/>
            <a:r>
              <a:rPr lang="es-ES" sz="1600" b="1" dirty="0"/>
              <a:t>* Funcionalidades secundarias: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600" b="1" dirty="0"/>
              <a:t>Mostrar el puntaje actual y el récord más alto.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600" b="1" dirty="0"/>
              <a:t>Configuración de velocidad y dificultad.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600" b="1" dirty="0"/>
              <a:t>Reinicio y pausa del juego.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600" b="1" dirty="0"/>
              <a:t>Efectos visuales y de sonido básicos.</a:t>
            </a:r>
          </a:p>
          <a:p>
            <a:pPr algn="just"/>
            <a:endParaRPr lang="es-ES" sz="16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77B55F8-9A86-7A5F-5F9A-E22D6D547C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46711" y="1678129"/>
            <a:ext cx="3300984" cy="764783"/>
          </a:xfrm>
        </p:spPr>
        <p:txBody>
          <a:bodyPr/>
          <a:lstStyle/>
          <a:p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¿A qué público está dirigido?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921C5D3-10F3-CCE3-ABA1-D1851F333CD9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773305" y="2684982"/>
            <a:ext cx="2974390" cy="4207269"/>
          </a:xfrm>
        </p:spPr>
        <p:txBody>
          <a:bodyPr>
            <a:normAutofit/>
          </a:bodyPr>
          <a:lstStyle/>
          <a:p>
            <a:pPr algn="just"/>
            <a:r>
              <a:rPr lang="es-ES" sz="1500" b="1" dirty="0"/>
              <a:t>Público objetivo: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500" b="1" dirty="0"/>
              <a:t>Personas de todas las edades interesadas en juegos de arcade simples y entretenidos.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500" b="1" dirty="0"/>
              <a:t>Usuarios que buscan un juego ligero para entretenimiento casual.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500" b="1" dirty="0"/>
              <a:t>Nivel de experiencia</a:t>
            </a:r>
            <a:r>
              <a:rPr lang="es-ES" sz="1500" dirty="0"/>
              <a:t> desde principiantes hasta jugadores experimentados que buscan entretenimiento casual y desafiante.</a:t>
            </a:r>
            <a:endParaRPr lang="es-ES" sz="1500" b="1" dirty="0"/>
          </a:p>
          <a:p>
            <a:pPr algn="just"/>
            <a:endParaRPr lang="es-ES" sz="1500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84A46E27-0326-3702-726F-01C389FB61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66572" y="1580050"/>
            <a:ext cx="3193264" cy="1070682"/>
          </a:xfrm>
        </p:spPr>
        <p:txBody>
          <a:bodyPr/>
          <a:lstStyle/>
          <a:p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¿Qué limitaciones o restricciones técnicas debe cumplir? 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3BC45DB5-E322-FE64-8BB7-BD60A708613A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8101655" y="2684982"/>
            <a:ext cx="3504990" cy="3792020"/>
          </a:xfrm>
        </p:spPr>
        <p:txBody>
          <a:bodyPr>
            <a:normAutofit/>
          </a:bodyPr>
          <a:lstStyle/>
          <a:p>
            <a:pPr algn="just"/>
            <a:r>
              <a:rPr lang="es-ES" sz="1500" b="1" dirty="0">
                <a:effectLst/>
              </a:rPr>
              <a:t>Limitaciones y restricciones técnicas: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500" b="1" dirty="0">
                <a:solidFill>
                  <a:schemeClr val="tx1">
                    <a:lumMod val="85000"/>
                  </a:schemeClr>
                </a:solidFill>
                <a:effectLst/>
              </a:rPr>
              <a:t>Plataformas compatibles: </a:t>
            </a:r>
            <a:r>
              <a:rPr lang="es-ES" sz="1500" b="1" dirty="0">
                <a:effectLst/>
              </a:rPr>
              <a:t>Debe funcionar en navegadores web, dispositivos móviles y PC.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500" b="1" dirty="0">
                <a:solidFill>
                  <a:schemeClr val="tx1">
                    <a:lumMod val="85000"/>
                  </a:schemeClr>
                </a:solidFill>
                <a:effectLst/>
              </a:rPr>
              <a:t>Requisitos de hardware: </a:t>
            </a:r>
            <a:r>
              <a:rPr lang="es-ES" sz="1500" b="1" dirty="0">
                <a:effectLst/>
              </a:rPr>
              <a:t>Debe ser ligero para consumir pocos recursos.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500" b="1" dirty="0">
                <a:solidFill>
                  <a:schemeClr val="tx1">
                    <a:lumMod val="85000"/>
                  </a:schemeClr>
                </a:solidFill>
                <a:effectLst/>
              </a:rPr>
              <a:t>Interfaz simple: </a:t>
            </a:r>
            <a:r>
              <a:rPr lang="es-ES" sz="1500" b="1" dirty="0">
                <a:effectLst/>
              </a:rPr>
              <a:t>Debe tener controles intuitivos y un diseño visual sencillo.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500" b="1" dirty="0">
                <a:solidFill>
                  <a:schemeClr val="tx1">
                    <a:lumMod val="85000"/>
                  </a:schemeClr>
                </a:solidFill>
                <a:effectLst/>
              </a:rPr>
              <a:t>Desempeño: </a:t>
            </a:r>
            <a:r>
              <a:rPr lang="es-ES" sz="1500" b="1" dirty="0">
                <a:effectLst/>
              </a:rPr>
              <a:t>Debe ofrecer una experiencia fluida sin retrasos perceptibles.</a:t>
            </a:r>
          </a:p>
          <a:p>
            <a:endParaRPr lang="es-ES" sz="15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61290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6A56FB8-8E9E-89A9-A270-2585F6930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1" y="2291787"/>
            <a:ext cx="9590550" cy="4363656"/>
          </a:xfrm>
        </p:spPr>
        <p:txBody>
          <a:bodyPr>
            <a:normAutofit/>
          </a:bodyPr>
          <a:lstStyle/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s-ES" sz="1800" b="1" kern="150" dirty="0">
                <a:effectLst/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Diagrama de Casos de Uso</a:t>
            </a:r>
            <a:r>
              <a:rPr lang="es-ES" sz="1800" kern="150" dirty="0">
                <a:effectLst/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Muestra las interacciones entre los usuarios y las funcionalidades del sistema, organizadas en casos de uso y actores.</a:t>
            </a:r>
            <a:endParaRPr lang="es-ES" sz="1800" kern="15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s-ES" sz="1800" b="1" kern="150" dirty="0">
                <a:effectLst/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Diagrama de Secuencia</a:t>
            </a:r>
            <a:r>
              <a:rPr lang="es-ES" sz="1800" kern="150" dirty="0">
                <a:effectLst/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Describe el orden en el cual los eventos o acciones ocurren en un sistema para cumplir con una función o tarea.</a:t>
            </a:r>
            <a:endParaRPr lang="es-ES" sz="1800" kern="15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s-ES" sz="1800" b="1" kern="150" dirty="0">
                <a:effectLst/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Diagrama de Actividades</a:t>
            </a:r>
            <a:r>
              <a:rPr lang="es-ES" sz="1800" kern="150" dirty="0">
                <a:effectLst/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Representa el flujo de trabajo o los pasos específicos de los procesos y cómo estos interactúan entre sí.</a:t>
            </a:r>
            <a:endParaRPr lang="es-ES" sz="1800" kern="15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s-ES" sz="1800" b="1" kern="150" dirty="0">
                <a:effectLst/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Diagrama de Estado</a:t>
            </a:r>
            <a:r>
              <a:rPr lang="es-ES" sz="1800" kern="150" dirty="0">
                <a:effectLst/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Define los distintos estados que un objeto puede tener en un sistema y las transiciones entre estos estados.</a:t>
            </a:r>
            <a:endParaRPr lang="es-ES" sz="1800" kern="15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/>
            <a:endParaRPr lang="es-ES" sz="1800" dirty="0"/>
          </a:p>
          <a:p>
            <a:pPr algn="just"/>
            <a:endParaRPr lang="es-ES" sz="18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6DB4E02-3863-5222-01E9-30662F7F9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956" y="324091"/>
            <a:ext cx="9590088" cy="741966"/>
          </a:xfrm>
        </p:spPr>
        <p:txBody>
          <a:bodyPr/>
          <a:lstStyle/>
          <a:p>
            <a:pPr marL="36900" rtl="0"/>
            <a:r>
              <a:rPr lang="es-ES" sz="4400" dirty="0">
                <a:cs typeface="Aharoni" panose="020F0502020204030204" pitchFamily="2" charset="-79"/>
              </a:rPr>
              <a:t>2. Investigación Previa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EDF403FB-D565-4B3E-643E-DA167333C385}"/>
              </a:ext>
            </a:extLst>
          </p:cNvPr>
          <p:cNvSpPr txBox="1">
            <a:spLocks/>
          </p:cNvSpPr>
          <p:nvPr/>
        </p:nvSpPr>
        <p:spPr>
          <a:xfrm>
            <a:off x="1094540" y="1575343"/>
            <a:ext cx="9484720" cy="42707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 cap="none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r>
              <a:rPr lang="es-ES" sz="2000" b="1" dirty="0">
                <a:effectLst/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2.1  Tipos de Diagramas de Funcionalidad</a:t>
            </a:r>
          </a:p>
        </p:txBody>
      </p:sp>
    </p:spTree>
    <p:extLst>
      <p:ext uri="{BB962C8B-B14F-4D97-AF65-F5344CB8AC3E}">
        <p14:creationId xmlns:p14="http://schemas.microsoft.com/office/powerpoint/2010/main" val="1729053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8A10BDA-61CC-EBC9-E46F-2A23F9CB2D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39580" y="857606"/>
            <a:ext cx="3300984" cy="764783"/>
          </a:xfrm>
        </p:spPr>
        <p:txBody>
          <a:bodyPr/>
          <a:lstStyle/>
          <a:p>
            <a:r>
              <a:rPr lang="es-ES" b="1" dirty="0"/>
              <a:t>Diagrama de Casos de Uso</a:t>
            </a:r>
          </a:p>
          <a:p>
            <a:endParaRPr lang="es-E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3175107-A7DB-A360-AF77-8652FF0F38E7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576456" y="1579123"/>
            <a:ext cx="4134440" cy="4879549"/>
          </a:xfrm>
        </p:spPr>
        <p:txBody>
          <a:bodyPr>
            <a:normAutofit/>
          </a:bodyPr>
          <a:lstStyle/>
          <a:p>
            <a:pPr algn="just"/>
            <a:r>
              <a:rPr lang="es-ES" sz="1800" b="1" dirty="0">
                <a:solidFill>
                  <a:schemeClr val="tx1">
                    <a:lumMod val="85000"/>
                  </a:schemeClr>
                </a:solidFill>
                <a:latin typeface="Aptos Display" panose="020B0004020202020204" pitchFamily="34" charset="0"/>
              </a:rPr>
              <a:t>Descripción: </a:t>
            </a:r>
          </a:p>
          <a:p>
            <a:pPr algn="just"/>
            <a:r>
              <a:rPr lang="es-ES" sz="1800" dirty="0">
                <a:latin typeface="Aptos Display" panose="020B0004020202020204" pitchFamily="34" charset="0"/>
              </a:rPr>
              <a:t>Representa interacciones entre los usuarios y el sistema, mostrando funciones principales como casos de uso.</a:t>
            </a:r>
          </a:p>
          <a:p>
            <a:pPr algn="just"/>
            <a:r>
              <a:rPr lang="es-ES" sz="1800" b="1" dirty="0">
                <a:solidFill>
                  <a:schemeClr val="tx1">
                    <a:lumMod val="85000"/>
                  </a:schemeClr>
                </a:solidFill>
                <a:latin typeface="Aptos Display" panose="020B0004020202020204" pitchFamily="34" charset="0"/>
              </a:rPr>
              <a:t>Ventajas: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ptos Display" panose="020B0004020202020204" pitchFamily="34" charset="0"/>
              </a:rPr>
              <a:t>Fácil de entender para usuarios no técnicos.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800" dirty="0">
                <a:latin typeface="Aptos Display" panose="020B0004020202020204" pitchFamily="34" charset="0"/>
              </a:rPr>
              <a:t>Identifica claramente las interacciones del usuario.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s-ES" sz="1500" dirty="0">
              <a:latin typeface="Aptos Display" panose="020B0004020202020204" pitchFamily="34" charset="0"/>
            </a:endParaRPr>
          </a:p>
          <a:p>
            <a:pPr algn="just"/>
            <a:endParaRPr lang="es-ES" sz="1500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8ECB04F1-30DE-030D-AA1F-31A06D6B2A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0" y="565230"/>
            <a:ext cx="5702549" cy="929834"/>
          </a:xfrm>
        </p:spPr>
        <p:txBody>
          <a:bodyPr/>
          <a:lstStyle/>
          <a:p>
            <a:r>
              <a:rPr lang="es-ES" dirty="0">
                <a:effectLst/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Este diagrama incluiría los diferentes casos de uso principales del juego</a:t>
            </a:r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6FC12E4A-B5E2-CBEB-31E3-7228162AA6BF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856790" y="1683297"/>
            <a:ext cx="5941759" cy="4879549"/>
          </a:xfrm>
        </p:spPr>
        <p:txBody>
          <a:bodyPr>
            <a:normAutofit/>
          </a:bodyPr>
          <a:lstStyle/>
          <a:p>
            <a:pPr marL="342900" lvl="0" indent="-342900" algn="just">
              <a:buFont typeface="Aptos" panose="020B0004020202020204" pitchFamily="34" charset="0"/>
              <a:buChar char="-"/>
            </a:pPr>
            <a:r>
              <a:rPr lang="es-ES" sz="1800" b="1" kern="150" dirty="0">
                <a:solidFill>
                  <a:schemeClr val="tx1">
                    <a:lumMod val="85000"/>
                  </a:schemeClr>
                </a:solidFill>
                <a:effectLst/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Iniciar el juego</a:t>
            </a:r>
            <a:r>
              <a:rPr lang="es-ES" sz="1800" kern="150" dirty="0">
                <a:solidFill>
                  <a:schemeClr val="tx1">
                    <a:lumMod val="85000"/>
                  </a:schemeClr>
                </a:solidFill>
                <a:effectLst/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s-ES" sz="1800" kern="150" dirty="0">
                <a:effectLst/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Donde el jugador comienza una nueva partida y la serpiente y la comida aparecen en pantalla.</a:t>
            </a:r>
            <a:endParaRPr lang="es-ES" sz="1800" kern="15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Aptos" panose="020B0004020202020204" pitchFamily="34" charset="0"/>
              <a:buChar char="-"/>
            </a:pPr>
            <a:r>
              <a:rPr lang="es-ES" sz="1800" b="1" kern="150" dirty="0">
                <a:solidFill>
                  <a:schemeClr val="tx1">
                    <a:lumMod val="85000"/>
                  </a:schemeClr>
                </a:solidFill>
                <a:effectLst/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Mover la serpiente</a:t>
            </a:r>
            <a:r>
              <a:rPr lang="es-ES" sz="1800" kern="150" dirty="0">
                <a:solidFill>
                  <a:schemeClr val="tx1">
                    <a:lumMod val="85000"/>
                  </a:schemeClr>
                </a:solidFill>
                <a:effectLst/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s-ES" sz="1800" kern="150" dirty="0">
                <a:effectLst/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Controlar la dirección de la serpiente mediante las teclas de flecha.</a:t>
            </a:r>
            <a:endParaRPr lang="es-ES" sz="1800" kern="15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Aptos" panose="020B0004020202020204" pitchFamily="34" charset="0"/>
              <a:buChar char="-"/>
            </a:pPr>
            <a:r>
              <a:rPr lang="es-ES" sz="1800" b="1" kern="150" dirty="0">
                <a:solidFill>
                  <a:schemeClr val="tx1">
                    <a:lumMod val="85000"/>
                  </a:schemeClr>
                </a:solidFill>
                <a:effectLst/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Comer comida</a:t>
            </a:r>
            <a:r>
              <a:rPr lang="es-ES" sz="1800" kern="150" dirty="0">
                <a:solidFill>
                  <a:schemeClr val="tx1">
                    <a:lumMod val="85000"/>
                  </a:schemeClr>
                </a:solidFill>
                <a:effectLst/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s-ES" sz="1800" kern="150" dirty="0">
                <a:effectLst/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Aumentar el tamaño de la serpiente cuando se encuentra con la comida.</a:t>
            </a:r>
            <a:endParaRPr lang="es-ES" sz="1800" kern="15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Aptos" panose="020B0004020202020204" pitchFamily="34" charset="0"/>
              <a:buChar char="-"/>
            </a:pPr>
            <a:r>
              <a:rPr lang="es-ES" sz="1800" b="1" kern="150" dirty="0">
                <a:solidFill>
                  <a:schemeClr val="tx1">
                    <a:lumMod val="85000"/>
                  </a:schemeClr>
                </a:solidFill>
                <a:effectLst/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Incrementar puntaje</a:t>
            </a:r>
            <a:r>
              <a:rPr lang="es-ES" sz="1800" kern="150" dirty="0">
                <a:solidFill>
                  <a:schemeClr val="tx1">
                    <a:lumMod val="85000"/>
                  </a:schemeClr>
                </a:solidFill>
                <a:effectLst/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s-ES" sz="1800" kern="150" dirty="0">
                <a:effectLst/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Actualizar el puntaje cada vez que se come la comida</a:t>
            </a:r>
            <a:endParaRPr lang="es-ES" sz="1800" kern="15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Aptos" panose="020B0004020202020204" pitchFamily="34" charset="0"/>
              <a:buChar char="-"/>
            </a:pPr>
            <a:r>
              <a:rPr lang="es-ES" sz="1800" b="1" kern="150" dirty="0">
                <a:solidFill>
                  <a:schemeClr val="tx1">
                    <a:lumMod val="85000"/>
                  </a:schemeClr>
                </a:solidFill>
                <a:effectLst/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Finalizar juego</a:t>
            </a:r>
            <a:r>
              <a:rPr lang="es-ES" sz="1800" kern="150" dirty="0">
                <a:solidFill>
                  <a:schemeClr val="tx1">
                    <a:lumMod val="85000"/>
                  </a:schemeClr>
                </a:solidFill>
                <a:effectLst/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s-ES" sz="1800" kern="150" dirty="0">
                <a:effectLst/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Ocurre cuando la serpiente choca con una pared o consigo misma.</a:t>
            </a:r>
            <a:endParaRPr lang="es-ES" sz="1800" kern="15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Aptos" panose="020B0004020202020204" pitchFamily="34" charset="0"/>
              <a:buChar char="-"/>
            </a:pPr>
            <a:r>
              <a:rPr lang="es-ES" sz="1800" b="1" kern="150" dirty="0">
                <a:solidFill>
                  <a:schemeClr val="tx1">
                    <a:lumMod val="85000"/>
                  </a:schemeClr>
                </a:solidFill>
                <a:effectLst/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Actores</a:t>
            </a:r>
            <a:r>
              <a:rPr lang="es-ES" sz="1800" kern="150" dirty="0">
                <a:solidFill>
                  <a:schemeClr val="tx1">
                    <a:lumMod val="85000"/>
                  </a:schemeClr>
                </a:solidFill>
                <a:effectLst/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s-ES" sz="1800" kern="150" dirty="0">
                <a:effectLst/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 principal actor es el jugador, que interactúa con el juego a través de estos casos de uso.</a:t>
            </a:r>
            <a:endParaRPr lang="es-ES" sz="1800" kern="15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60409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E81F49-33E1-F60A-5D93-39328FED8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4924"/>
            <a:ext cx="5707899" cy="691483"/>
          </a:xfrm>
        </p:spPr>
        <p:txBody>
          <a:bodyPr/>
          <a:lstStyle/>
          <a:p>
            <a:r>
              <a:rPr lang="es-ES" sz="1800" b="1" dirty="0">
                <a:effectLst/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2.2 Diagramas de Arquitectura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43F5596-9474-AAD1-B9C9-F543E54D38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7805" y="1603253"/>
            <a:ext cx="4588094" cy="3135695"/>
          </a:xfrm>
        </p:spPr>
        <p:txBody>
          <a:bodyPr>
            <a:normAutofit/>
          </a:bodyPr>
          <a:lstStyle/>
          <a:p>
            <a:pPr algn="just"/>
            <a:r>
              <a:rPr lang="es-ES" sz="1800" kern="150" dirty="0">
                <a:effectLst/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Los diagramas de arquitectura muestran </a:t>
            </a:r>
            <a:r>
              <a:rPr lang="es-ES" sz="1800" b="1" kern="150" dirty="0">
                <a:effectLst/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cómo se estructura el sistema internamente</a:t>
            </a:r>
            <a:r>
              <a:rPr lang="es-ES" sz="1800" kern="150" dirty="0">
                <a:effectLst/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y </a:t>
            </a:r>
            <a:r>
              <a:rPr lang="es-ES" sz="1800" b="1" kern="150" dirty="0">
                <a:effectLst/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cómo se comunican los diferentes componentes</a:t>
            </a:r>
            <a:r>
              <a:rPr lang="es-ES" sz="1800" kern="150" dirty="0">
                <a:effectLst/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Para el juego de la serpiente, se recomienda usar un </a:t>
            </a:r>
            <a:r>
              <a:rPr lang="es-ES" sz="1800" b="1" kern="150" dirty="0">
                <a:effectLst/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Diagrama de Componentes</a:t>
            </a:r>
            <a:r>
              <a:rPr lang="es-ES" sz="1800" kern="150" dirty="0">
                <a:effectLst/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 un </a:t>
            </a:r>
            <a:r>
              <a:rPr lang="es-ES" sz="1800" b="1" kern="150" dirty="0">
                <a:effectLst/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Diagrama de Clases</a:t>
            </a:r>
            <a:r>
              <a:rPr lang="es-ES" sz="1800" kern="150" dirty="0">
                <a:effectLst/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s-ES" sz="1800" kern="15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/>
            <a:endParaRPr lang="es-ES" sz="18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8E5BD6A-D450-F5F0-F19C-0DEF61F1C8FD}"/>
              </a:ext>
            </a:extLst>
          </p:cNvPr>
          <p:cNvSpPr txBox="1"/>
          <p:nvPr/>
        </p:nvSpPr>
        <p:spPr>
          <a:xfrm>
            <a:off x="5707899" y="1194860"/>
            <a:ext cx="6283473" cy="4945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  <a:spcAft>
                <a:spcPts val="800"/>
              </a:spcAft>
              <a:buSzPts val="1000"/>
            </a:pPr>
            <a:r>
              <a:rPr lang="es-ES" sz="1800" b="1" kern="150" dirty="0">
                <a:effectLst/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Aplicación en el Juego de la Serpiente</a:t>
            </a:r>
            <a:r>
              <a:rPr lang="es-ES" sz="1800" kern="150" dirty="0">
                <a:effectLst/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s-ES" sz="1800" kern="150" dirty="0">
              <a:effectLst/>
              <a:latin typeface="Symbol" panose="05050102010706020507" pitchFamily="18" charset="2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s-ES" sz="1800" b="1" kern="150" dirty="0">
                <a:effectLst/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Componentes clave del juego:</a:t>
            </a:r>
            <a:endParaRPr lang="es-ES" sz="1800" kern="15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Aptos" panose="020B0004020202020204" pitchFamily="34" charset="0"/>
              <a:buChar char="-"/>
            </a:pPr>
            <a:r>
              <a:rPr lang="es-ES" sz="1800" b="1" kern="150" dirty="0">
                <a:effectLst/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Controlador de Juego</a:t>
            </a:r>
            <a:r>
              <a:rPr lang="es-ES" sz="1800" kern="150" dirty="0">
                <a:effectLst/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Gestiona el estado del juego, como el inicio, el fin y la actualización del puntaje.</a:t>
            </a:r>
            <a:endParaRPr lang="es-ES" sz="1800" kern="15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Aptos" panose="020B0004020202020204" pitchFamily="34" charset="0"/>
              <a:buChar char="-"/>
            </a:pPr>
            <a:r>
              <a:rPr lang="es-ES" sz="1800" b="1" kern="150" dirty="0">
                <a:effectLst/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Módulo de Serpiente</a:t>
            </a:r>
            <a:r>
              <a:rPr lang="es-ES" sz="1800" kern="150" dirty="0">
                <a:effectLst/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Contiene la lógica para mover la serpiente y aumentar su tamaño.</a:t>
            </a:r>
            <a:endParaRPr lang="es-ES" sz="1800" kern="15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Aptos" panose="020B0004020202020204" pitchFamily="34" charset="0"/>
              <a:buChar char="-"/>
            </a:pPr>
            <a:r>
              <a:rPr lang="es-ES" sz="1800" b="1" kern="150" dirty="0">
                <a:effectLst/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Módulo de Comida</a:t>
            </a:r>
            <a:r>
              <a:rPr lang="es-ES" sz="1800" kern="150" dirty="0">
                <a:effectLst/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Genera comida en posiciones aleatorias y detecta si la serpiente la consume.</a:t>
            </a:r>
            <a:endParaRPr lang="es-ES" sz="1800" kern="15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Aptos" panose="020B0004020202020204" pitchFamily="34" charset="0"/>
              <a:buChar char="-"/>
            </a:pPr>
            <a:r>
              <a:rPr lang="es-ES" sz="1800" b="1" kern="150" dirty="0">
                <a:effectLst/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Interfaz Gráfica</a:t>
            </a:r>
            <a:r>
              <a:rPr lang="es-ES" sz="1800" kern="150" dirty="0">
                <a:effectLst/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Muestra en pantalla la serpiente, la comida y el puntaje.</a:t>
            </a:r>
            <a:endParaRPr lang="es-ES" sz="1800" kern="15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Aptos" panose="020B0004020202020204" pitchFamily="34" charset="0"/>
              <a:buChar char="-"/>
            </a:pPr>
            <a:r>
              <a:rPr lang="es-ES" sz="1800" b="1" kern="150" dirty="0">
                <a:effectLst/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Motor de Colisiones</a:t>
            </a:r>
            <a:r>
              <a:rPr lang="es-ES" sz="1800" kern="150" dirty="0">
                <a:effectLst/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Detecta colisiones entre la serpiente y los bordes o con ella misma.</a:t>
            </a:r>
            <a:endParaRPr lang="es-ES" sz="1800" kern="15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20980" algn="just"/>
            <a:r>
              <a:rPr lang="es-ES" sz="1800" kern="150" dirty="0">
                <a:effectLst/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s-ES" sz="1800" kern="15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s-ES" sz="1800" b="1" kern="150" dirty="0">
                <a:effectLst/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Interacciones</a:t>
            </a:r>
            <a:r>
              <a:rPr lang="es-ES" sz="1800" kern="150" dirty="0">
                <a:effectLst/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El diagrama mostrará cómo estos componentes se comunican. Por ejemplo, el Controlador de Juego se comunica con el Módulo de Serpiente para actualizar su posición y con el Motor de Colisiones para verificar el estado del juego.</a:t>
            </a:r>
            <a:endParaRPr lang="es-ES" sz="1800" kern="15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Marcador de texto 4">
            <a:extLst>
              <a:ext uri="{FF2B5EF4-FFF2-40B4-BE49-F238E27FC236}">
                <a16:creationId xmlns:a16="http://schemas.microsoft.com/office/drawing/2014/main" id="{ACF1F461-4530-47AA-CBAD-04E167CB48C4}"/>
              </a:ext>
            </a:extLst>
          </p:cNvPr>
          <p:cNvSpPr txBox="1">
            <a:spLocks/>
          </p:cNvSpPr>
          <p:nvPr/>
        </p:nvSpPr>
        <p:spPr>
          <a:xfrm>
            <a:off x="6041152" y="636980"/>
            <a:ext cx="5616965" cy="838363"/>
          </a:xfrm>
          <a:prstGeom prst="rect">
            <a:avLst/>
          </a:prstGeom>
        </p:spPr>
        <p:txBody>
          <a:bodyPr/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s-ES" sz="2000" b="1" kern="150" dirty="0">
                <a:effectLst/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2.3 Diagrama de Componentes</a:t>
            </a:r>
            <a:endParaRPr lang="es-ES" sz="2000" kern="15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846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0B263-618A-B8A5-67FC-2599F4D14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0D551A-0868-FE53-5F66-11A06D7A1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33040" y="45252"/>
            <a:ext cx="10353762" cy="1056894"/>
          </a:xfrm>
        </p:spPr>
        <p:txBody>
          <a:bodyPr/>
          <a:lstStyle/>
          <a:p>
            <a:r>
              <a:rPr lang="es-ES" dirty="0"/>
              <a:t>3. Análisis Inicial de Funcionalidades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F0E6E2-D542-50CB-EAFE-EBF8308741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8345" y="3607675"/>
            <a:ext cx="3449256" cy="1056894"/>
          </a:xfrm>
        </p:spPr>
        <p:txBody>
          <a:bodyPr/>
          <a:lstStyle/>
          <a:p>
            <a:pPr marL="36900" indent="0" algn="ctr">
              <a:buNone/>
            </a:pPr>
            <a:r>
              <a:rPr lang="es-ES" b="1" dirty="0"/>
              <a:t>Diagrama de Caso de Uso</a:t>
            </a:r>
            <a:endParaRPr lang="es-ES" dirty="0"/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B8F4AF85-23F0-97CE-8B8B-0B8674EFD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253" y="1102146"/>
            <a:ext cx="7367640" cy="564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102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3">
            <a:extLst>
              <a:ext uri="{FF2B5EF4-FFF2-40B4-BE49-F238E27FC236}">
                <a16:creationId xmlns:a16="http://schemas.microsoft.com/office/drawing/2014/main" id="{5113346F-A25E-1DD7-FB07-AB60DFB004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71372" y="1023153"/>
            <a:ext cx="3449255" cy="608877"/>
          </a:xfrm>
        </p:spPr>
        <p:txBody>
          <a:bodyPr/>
          <a:lstStyle/>
          <a:p>
            <a:pPr marL="36900" indent="0">
              <a:buNone/>
            </a:pPr>
            <a:r>
              <a:rPr lang="es-ES" b="1" dirty="0"/>
              <a:t>Diagrama de Arquitectura</a:t>
            </a:r>
            <a:endParaRPr lang="es-ES" dirty="0"/>
          </a:p>
        </p:txBody>
      </p:sp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72419458-EEA1-9B72-453A-7E660A393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76" y="1700359"/>
            <a:ext cx="11169201" cy="464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5468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6072_TF55705232.potx" id="{48989EC3-9309-4897-8C0D-BDF2311BCEFB}" vid="{43797E30-B318-41B0-A673-A012DE2BDE9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{17AD00EF-785F-42C6-8046-2EF3DFCC986F}tf55705232_win32</Template>
  <TotalTime>150</TotalTime>
  <Words>841</Words>
  <Application>Microsoft Office PowerPoint</Application>
  <PresentationFormat>Panorámica</PresentationFormat>
  <Paragraphs>74</Paragraphs>
  <Slides>16</Slides>
  <Notes>3</Notes>
  <HiddenSlides>0</HiddenSlides>
  <MMClips>1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5" baseType="lpstr">
      <vt:lpstr>Aharoni</vt:lpstr>
      <vt:lpstr>Aptos</vt:lpstr>
      <vt:lpstr>Aptos Display</vt:lpstr>
      <vt:lpstr>Arial</vt:lpstr>
      <vt:lpstr>Calibri</vt:lpstr>
      <vt:lpstr>Goudy Old Style</vt:lpstr>
      <vt:lpstr>Symbol</vt:lpstr>
      <vt:lpstr>Wingdings 2</vt:lpstr>
      <vt:lpstr>SlateVTI</vt:lpstr>
      <vt:lpstr>Desarrollo del Software para el  Popular Juego de la Serpiente </vt:lpstr>
      <vt:lpstr>Actividades para desarrollar</vt:lpstr>
      <vt:lpstr>1 Selección del Software Para Desarrollar</vt:lpstr>
      <vt:lpstr>1.2. Determinar los objetivos clave del software </vt:lpstr>
      <vt:lpstr>2. Investigación Previa</vt:lpstr>
      <vt:lpstr>Presentación de PowerPoint</vt:lpstr>
      <vt:lpstr>2.2 Diagramas de Arquitectura</vt:lpstr>
      <vt:lpstr>3. Análisis Inicial de Funcionalidades</vt:lpstr>
      <vt:lpstr>Presentación de PowerPoint</vt:lpstr>
      <vt:lpstr>Presentación de PowerPoint</vt:lpstr>
      <vt:lpstr>Diseño del Código en Visual Studio Code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gabriel aguirre</dc:creator>
  <cp:lastModifiedBy>gabriel aguirre</cp:lastModifiedBy>
  <cp:revision>2</cp:revision>
  <dcterms:created xsi:type="dcterms:W3CDTF">2024-12-13T19:53:23Z</dcterms:created>
  <dcterms:modified xsi:type="dcterms:W3CDTF">2024-12-14T06:09:36Z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